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9" r:id="rId2"/>
    <p:sldId id="260" r:id="rId3"/>
    <p:sldId id="272" r:id="rId4"/>
    <p:sldId id="274" r:id="rId5"/>
    <p:sldId id="275" r:id="rId6"/>
    <p:sldId id="276" r:id="rId7"/>
    <p:sldId id="277" r:id="rId8"/>
    <p:sldId id="269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CC0000"/>
    <a:srgbClr val="99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531F-7629-4E95-8148-522F6F2681C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7543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</a:t>
            </a: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कक्षा -X</a:t>
            </a: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(क्षितिज- काव्य खंड)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/>
          </a:bodyPr>
          <a:lstStyle/>
          <a:p>
            <a:pPr algn="ctr"/>
            <a:r>
              <a:rPr lang="hi-IN" sz="3200" u="sng" dirty="0" smtClean="0">
                <a:solidFill>
                  <a:srgbClr val="FF0000"/>
                </a:solidFill>
              </a:rPr>
              <a:t>पाठ-</a:t>
            </a:r>
            <a:r>
              <a:rPr lang="en-US" sz="3200" u="sng" dirty="0" smtClean="0">
                <a:solidFill>
                  <a:srgbClr val="FF0000"/>
                </a:solidFill>
              </a:rPr>
              <a:t>2 </a:t>
            </a:r>
            <a:r>
              <a:rPr lang="hi-IN" sz="3200" u="sng" dirty="0" smtClean="0">
                <a:solidFill>
                  <a:srgbClr val="FF0000"/>
                </a:solidFill>
              </a:rPr>
              <a:t>पद (सूरदास) 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066800"/>
            <a:ext cx="7772400" cy="5562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hi-IN" sz="2800" u="sng" dirty="0" smtClean="0">
                <a:solidFill>
                  <a:srgbClr val="FF0000"/>
                </a:solidFill>
              </a:rPr>
              <a:t>कवि परिचय </a:t>
            </a:r>
          </a:p>
          <a:p>
            <a:pPr algn="just">
              <a:buNone/>
            </a:pPr>
            <a:r>
              <a:rPr lang="hi-IN" sz="2000" dirty="0" smtClean="0"/>
              <a:t>  </a:t>
            </a:r>
            <a:r>
              <a:rPr lang="hi-IN" sz="2000" u="sng" dirty="0" smtClean="0"/>
              <a:t>सूरदास</a:t>
            </a:r>
            <a:r>
              <a:rPr lang="hi-IN" sz="2000" dirty="0" smtClean="0"/>
              <a:t> का जन्म 1540 ई० रुनकता, मथुरा (उत्तर प्रदेश) I गुरु बल्लभाचार्य I पुष्टि मार्ग में दीक्षित कृष्ण की लीलाओं का गुणगान I सूरदास जन्मांध थे यह विवाद का विषय है I कृष्ण भक्ति धरा के संस्थापक कवि I मृत्यु 1620 ई० I </a:t>
            </a:r>
          </a:p>
          <a:p>
            <a:pPr algn="just">
              <a:buNone/>
            </a:pPr>
            <a:r>
              <a:rPr lang="hi-IN" sz="2000" dirty="0" smtClean="0"/>
              <a:t>  </a:t>
            </a:r>
            <a:r>
              <a:rPr lang="hi-IN" sz="2000" u="sng" dirty="0" smtClean="0"/>
              <a:t>विशेषताएँ</a:t>
            </a:r>
            <a:r>
              <a:rPr lang="hi-IN" sz="2000" dirty="0" smtClean="0"/>
              <a:t> :- भक्ति एवं कर्म श्रेष्ठ I वात्सल्य. श्रृंगार एवं शांत रस के कवि, भाषा- कोमलकांत पदावली, भावानुकूल शब्द, सार्थक अलंकार योजना, धारावाही प्रवाह, संगीतात्मकता एवं सजीवता I स्वच्छ एवं मार्जित प्रेम का वर्णन I भ्रमरगीत में हास्य-व्यंग के छीटें I कला पक्ष में महानता I  </a:t>
            </a:r>
          </a:p>
          <a:p>
            <a:pPr algn="just">
              <a:buNone/>
            </a:pPr>
            <a:r>
              <a:rPr lang="hi-IN" sz="2000" dirty="0" smtClean="0"/>
              <a:t>  </a:t>
            </a:r>
            <a:r>
              <a:rPr lang="hi-IN" sz="2000" u="sng" dirty="0" smtClean="0"/>
              <a:t>रचनाएँ </a:t>
            </a:r>
            <a:r>
              <a:rPr lang="hi-IN" sz="2000" dirty="0" smtClean="0"/>
              <a:t>:- सूरसागर, सूर सारावली, साहित्य लहरी, नल-दमयंती, ब्याहलो, दुर्लभ पद I</a:t>
            </a:r>
          </a:p>
          <a:p>
            <a:pPr algn="just">
              <a:buNone/>
            </a:pPr>
            <a:r>
              <a:rPr lang="hi-IN" sz="2000" dirty="0" smtClean="0"/>
              <a:t>  </a:t>
            </a:r>
            <a:r>
              <a:rPr lang="hi-IN" sz="2000" u="sng" dirty="0" smtClean="0"/>
              <a:t>पाठ-परिचय </a:t>
            </a:r>
            <a:r>
              <a:rPr lang="hi-IN" sz="2000" dirty="0" smtClean="0"/>
              <a:t>:- यह पाठ भक्ति काल के प्रसिद्ध कवि सूरदास के सूरसागर के भ्रमरगीत से अवतरित है I मथुरागमन श्रीकृष्ण स्वयं नहीं लौटे, बल्कि उद्धव के माध्यम से गोपियों के पास सन्देश भेजते हैं I सगुणोंपासक गोपियाँ निर्गुण ब्रह्म के उपासक उद्धव को व्यंग के माघ्यम से प्रेमाभक्ति का महत्व समझती हैं I कृष्ण के प्रति गोपियों के प्रेम एकनिष्ठता तथा दृढ़ता को उजागर किया गया है  I उद्धव के योग सन्देश को कृष्ण की राजनीतिक चाल बताती हैं I वह उद्धव को राजधर्म दिखाकर कृष्ण से प्रजा के हितों की रक्षा की मांग करके लोक धर्म निभाती हैं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/>
          </a:bodyPr>
          <a:lstStyle/>
          <a:p>
            <a:pPr algn="ctr"/>
            <a:r>
              <a:rPr lang="hi-IN" sz="3200" u="sng" dirty="0" smtClean="0">
                <a:solidFill>
                  <a:srgbClr val="FF0000"/>
                </a:solidFill>
              </a:rPr>
              <a:t>पाठ-</a:t>
            </a:r>
            <a:r>
              <a:rPr lang="en-US" sz="3200" u="sng" dirty="0" smtClean="0">
                <a:solidFill>
                  <a:srgbClr val="FF0000"/>
                </a:solidFill>
              </a:rPr>
              <a:t>2 </a:t>
            </a:r>
            <a:r>
              <a:rPr lang="hi-IN" sz="3200" u="sng" dirty="0" smtClean="0">
                <a:solidFill>
                  <a:srgbClr val="FF0000"/>
                </a:solidFill>
              </a:rPr>
              <a:t>पद (सूरदास) 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066800"/>
            <a:ext cx="7772400" cy="556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2800" u="sng" dirty="0" smtClean="0">
                <a:solidFill>
                  <a:srgbClr val="FF0000"/>
                </a:solidFill>
              </a:rPr>
              <a:t>महत्वपूर्ण तथ्य   </a:t>
            </a:r>
          </a:p>
          <a:p>
            <a:pPr algn="just">
              <a:buNone/>
            </a:pPr>
            <a:r>
              <a:rPr lang="en-US" sz="2000" dirty="0" err="1" smtClean="0"/>
              <a:t>i</a:t>
            </a:r>
            <a:r>
              <a:rPr lang="en-US" sz="2000" dirty="0" smtClean="0"/>
              <a:t>)</a:t>
            </a:r>
            <a:r>
              <a:rPr lang="hi-IN" sz="2000" dirty="0" smtClean="0"/>
              <a:t> गोपियों के प्रेम की तन्मयता का साकार चित्रण हुआ है </a:t>
            </a:r>
            <a:r>
              <a:rPr lang="en-US" sz="2000" dirty="0" smtClean="0"/>
              <a:t>I</a:t>
            </a:r>
            <a:r>
              <a:rPr lang="hi-IN" sz="2000" dirty="0" smtClean="0"/>
              <a:t> </a:t>
            </a:r>
          </a:p>
          <a:p>
            <a:pPr algn="just">
              <a:buNone/>
            </a:pPr>
            <a:r>
              <a:rPr lang="en-US" sz="2000" dirty="0" smtClean="0"/>
              <a:t>ii) </a:t>
            </a:r>
            <a:r>
              <a:rPr lang="hi-IN" sz="2000" dirty="0" smtClean="0"/>
              <a:t>गोपियों के विरह का वियोग श्रृंगार के रूप में मार्मिक अभिव्यक्ति </a:t>
            </a:r>
            <a:r>
              <a:rPr lang="en-US" sz="2000" dirty="0" smtClean="0"/>
              <a:t>I</a:t>
            </a:r>
            <a:r>
              <a:rPr lang="hi-IN" sz="2000" dirty="0" smtClean="0"/>
              <a:t> </a:t>
            </a:r>
          </a:p>
          <a:p>
            <a:pPr algn="just">
              <a:buNone/>
            </a:pPr>
            <a:r>
              <a:rPr lang="en-US" sz="2000" dirty="0" smtClean="0"/>
              <a:t>iii) </a:t>
            </a:r>
            <a:r>
              <a:rPr lang="hi-IN" sz="2000" dirty="0" smtClean="0"/>
              <a:t>गोपियों के वक्रोक्तिपूर्ण कथन उनके वाक चातुर्य को दर्शाते हैं </a:t>
            </a:r>
            <a:r>
              <a:rPr lang="en-US" sz="2000" dirty="0" smtClean="0"/>
              <a:t>I</a:t>
            </a:r>
            <a:r>
              <a:rPr lang="hi-IN" sz="2000" dirty="0" smtClean="0"/>
              <a:t> </a:t>
            </a:r>
          </a:p>
          <a:p>
            <a:pPr algn="just">
              <a:buNone/>
            </a:pPr>
            <a:r>
              <a:rPr lang="en-US" sz="2000" dirty="0" smtClean="0"/>
              <a:t>iv) </a:t>
            </a:r>
            <a:r>
              <a:rPr lang="hi-IN" sz="2000" dirty="0" smtClean="0"/>
              <a:t>कृष्ण के प्रति गोपियों के प्रेम की गहराई अभिव्यक्त हुई है </a:t>
            </a:r>
            <a:r>
              <a:rPr lang="en-US" sz="2000" dirty="0" smtClean="0"/>
              <a:t>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v)</a:t>
            </a:r>
            <a:r>
              <a:rPr lang="hi-IN" sz="2000" dirty="0" smtClean="0"/>
              <a:t> गोपियों की वाग्विदग्धता की मार्मिक अभिव्यक्ति </a:t>
            </a:r>
            <a:r>
              <a:rPr lang="en-US" sz="2000" dirty="0" smtClean="0"/>
              <a:t>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vi)</a:t>
            </a:r>
            <a:r>
              <a:rPr lang="hi-IN" sz="2000" dirty="0" smtClean="0"/>
              <a:t> कृष्ण और गोपियों का प्रेम सहज मानवीय प्रेम को दर्शाता है </a:t>
            </a:r>
            <a:r>
              <a:rPr lang="en-US" sz="2000" dirty="0" smtClean="0"/>
              <a:t>I</a:t>
            </a:r>
            <a:r>
              <a:rPr lang="hi-IN" sz="2000" dirty="0" smtClean="0"/>
              <a:t> </a:t>
            </a:r>
          </a:p>
          <a:p>
            <a:pPr algn="just">
              <a:buNone/>
            </a:pPr>
            <a:r>
              <a:rPr lang="en-US" sz="2000" dirty="0" smtClean="0"/>
              <a:t>vii)</a:t>
            </a:r>
            <a:r>
              <a:rPr lang="hi-IN" sz="2000" dirty="0" smtClean="0"/>
              <a:t> गोपियों का प्रेम के प्रति निष्ठां और दृढ़ता सराहनीय है </a:t>
            </a:r>
            <a:r>
              <a:rPr lang="en-US" sz="2000" dirty="0" smtClean="0"/>
              <a:t>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viii)</a:t>
            </a:r>
            <a:r>
              <a:rPr lang="hi-IN" sz="2000" dirty="0" smtClean="0"/>
              <a:t> गोपियाँ वाक् पटु व तर्कशील है-यह कवि की मौलिक उद्भावना है </a:t>
            </a:r>
            <a:r>
              <a:rPr lang="en-US" sz="2000" dirty="0" smtClean="0"/>
              <a:t>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ix) </a:t>
            </a:r>
            <a:r>
              <a:rPr lang="hi-IN" sz="2000" dirty="0" smtClean="0"/>
              <a:t>गोपियों द्वारा राजधर्म की बात कवि की लोकधर्मिता को दर्शाता है </a:t>
            </a:r>
            <a:r>
              <a:rPr lang="en-US" sz="2000" dirty="0" smtClean="0"/>
              <a:t>I</a:t>
            </a:r>
            <a:endParaRPr lang="hi-IN" sz="2000" dirty="0" smtClean="0"/>
          </a:p>
          <a:p>
            <a:pPr algn="just">
              <a:buNone/>
            </a:pPr>
            <a:r>
              <a:rPr lang="en-US" sz="2000" dirty="0" smtClean="0"/>
              <a:t>x) </a:t>
            </a:r>
            <a:r>
              <a:rPr lang="hi-IN" sz="2000" dirty="0" smtClean="0"/>
              <a:t>गोपियों का तर्क जीवन में पठनीय व अनुकरणीय है I</a:t>
            </a:r>
          </a:p>
          <a:p>
            <a:pPr algn="just">
              <a:buNone/>
            </a:pPr>
            <a:r>
              <a:rPr lang="en-US" sz="2000" dirty="0" smtClean="0"/>
              <a:t>xi)</a:t>
            </a:r>
            <a:r>
              <a:rPr lang="hi-IN" sz="2000" dirty="0" smtClean="0"/>
              <a:t> भाषा- ब्रजभाषा का माधुर्य एवं साहित्यिक रूप दर्शनीय है I</a:t>
            </a:r>
          </a:p>
          <a:p>
            <a:pPr algn="just">
              <a:buNone/>
            </a:pPr>
            <a:r>
              <a:rPr lang="en-US" sz="2000" dirty="0" smtClean="0"/>
              <a:t>xii)</a:t>
            </a:r>
            <a:r>
              <a:rPr lang="hi-IN" sz="2000" dirty="0" smtClean="0"/>
              <a:t>अलंकार-अनुप्रास,वक्रोक्ति,उपमा एवं रूपक अलंकार का प्रयोग हुआ है I</a:t>
            </a:r>
          </a:p>
          <a:p>
            <a:pPr algn="just">
              <a:buNone/>
            </a:pPr>
            <a:r>
              <a:rPr lang="en-US" sz="2000" dirty="0" smtClean="0"/>
              <a:t>xiii)</a:t>
            </a:r>
            <a:r>
              <a:rPr lang="hi-IN" sz="2000" dirty="0" smtClean="0"/>
              <a:t>उद्देश्य- गोपियों के माध्यम से निर्गुण पर सगुण का विजय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 fontScale="90000"/>
          </a:bodyPr>
          <a:lstStyle/>
          <a:p>
            <a:pPr algn="ctr"/>
            <a:r>
              <a:rPr lang="hi-IN" sz="4000" u="sng" dirty="0" smtClean="0">
                <a:solidFill>
                  <a:srgbClr val="FF0000"/>
                </a:solidFill>
              </a:rPr>
              <a:t>पाठ-</a:t>
            </a:r>
            <a:r>
              <a:rPr lang="en-US" sz="4000" u="sng" dirty="0" smtClean="0">
                <a:solidFill>
                  <a:srgbClr val="FF0000"/>
                </a:solidFill>
              </a:rPr>
              <a:t>2 </a:t>
            </a:r>
            <a:r>
              <a:rPr lang="hi-IN" sz="4000" u="sng" dirty="0" smtClean="0">
                <a:solidFill>
                  <a:srgbClr val="FF0000"/>
                </a:solidFill>
              </a:rPr>
              <a:t>पद (सूरदास)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312736"/>
          </a:xfrm>
        </p:spPr>
        <p:txBody>
          <a:bodyPr>
            <a:normAutofit/>
          </a:bodyPr>
          <a:lstStyle/>
          <a:p>
            <a:r>
              <a:rPr lang="hi-IN" sz="2000" dirty="0" smtClean="0"/>
              <a:t>बड़भागी-भाग्यशाली </a:t>
            </a:r>
          </a:p>
          <a:p>
            <a:r>
              <a:rPr lang="hi-IN" sz="2000" dirty="0" smtClean="0"/>
              <a:t>अपरस-अछूता </a:t>
            </a:r>
          </a:p>
          <a:p>
            <a:r>
              <a:rPr lang="hi-IN" sz="2000" dirty="0" smtClean="0"/>
              <a:t>तगा-धागा </a:t>
            </a:r>
          </a:p>
          <a:p>
            <a:r>
              <a:rPr lang="hi-IN" sz="2000" dirty="0" smtClean="0"/>
              <a:t>नाहिन-नहीं </a:t>
            </a:r>
          </a:p>
          <a:p>
            <a:r>
              <a:rPr lang="hi-IN" sz="2000" dirty="0" smtClean="0"/>
              <a:t>अनुरागी-प्रेमी </a:t>
            </a:r>
          </a:p>
          <a:p>
            <a:r>
              <a:rPr lang="hi-IN" sz="2000" dirty="0" smtClean="0"/>
              <a:t>पुरइन पात-कमल का पत्ता </a:t>
            </a:r>
          </a:p>
          <a:p>
            <a:r>
              <a:rPr lang="hi-IN" sz="2000" dirty="0" smtClean="0"/>
              <a:t>दागी-दाग,धब्बा </a:t>
            </a:r>
          </a:p>
          <a:p>
            <a:r>
              <a:rPr lang="hi-IN" sz="2000" dirty="0" smtClean="0"/>
              <a:t>पाऊं-पाँव </a:t>
            </a:r>
          </a:p>
          <a:p>
            <a:r>
              <a:rPr lang="hi-IN" sz="2000" dirty="0" smtClean="0"/>
              <a:t>बोरयो-डुबाया</a:t>
            </a:r>
          </a:p>
          <a:p>
            <a:r>
              <a:rPr lang="hi-IN" sz="2000" dirty="0" smtClean="0"/>
              <a:t>पारगी-मुग्ध होना </a:t>
            </a:r>
          </a:p>
          <a:p>
            <a:r>
              <a:rPr lang="hi-IN" sz="2000" dirty="0" smtClean="0"/>
              <a:t>भोरी-भोली</a:t>
            </a:r>
          </a:p>
          <a:p>
            <a:r>
              <a:rPr lang="hi-IN" sz="2000" dirty="0" smtClean="0"/>
              <a:t>चांटी-चींटी</a:t>
            </a:r>
          </a:p>
          <a:p>
            <a:r>
              <a:rPr lang="hi-IN" sz="2000" dirty="0" smtClean="0"/>
              <a:t>पागी-पगी हुई, लिपटी हुई 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>
            <a:normAutofit fontScale="90000"/>
          </a:bodyPr>
          <a:lstStyle/>
          <a:p>
            <a:pPr algn="ctr"/>
            <a:r>
              <a:rPr lang="hi-IN" sz="3600" u="sng" dirty="0" smtClean="0">
                <a:solidFill>
                  <a:srgbClr val="FF0000"/>
                </a:solidFill>
              </a:rPr>
              <a:t>पाठ-</a:t>
            </a:r>
            <a:r>
              <a:rPr lang="en-US" sz="3600" u="sng" dirty="0" smtClean="0">
                <a:solidFill>
                  <a:srgbClr val="FF0000"/>
                </a:solidFill>
              </a:rPr>
              <a:t>2 </a:t>
            </a:r>
            <a:r>
              <a:rPr lang="hi-IN" sz="3600" u="sng" dirty="0" smtClean="0">
                <a:solidFill>
                  <a:srgbClr val="FF0000"/>
                </a:solidFill>
              </a:rPr>
              <a:t>पद (सूरदास)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239000" cy="5541336"/>
          </a:xfrm>
        </p:spPr>
        <p:txBody>
          <a:bodyPr>
            <a:normAutofit lnSpcReduction="10000"/>
          </a:bodyPr>
          <a:lstStyle/>
          <a:p>
            <a:r>
              <a:rPr lang="hi-IN" sz="1800" dirty="0" smtClean="0"/>
              <a:t>मांझ-अंदर </a:t>
            </a:r>
          </a:p>
          <a:p>
            <a:r>
              <a:rPr lang="hi-IN" sz="1800" dirty="0" smtClean="0"/>
              <a:t>अवधि-समय</a:t>
            </a:r>
          </a:p>
          <a:p>
            <a:r>
              <a:rPr lang="hi-IN" sz="1800" dirty="0" smtClean="0"/>
              <a:t>आधार-सहारा </a:t>
            </a:r>
          </a:p>
          <a:p>
            <a:r>
              <a:rPr lang="hi-IN" sz="1800" dirty="0" smtClean="0"/>
              <a:t>आवन की-आने की </a:t>
            </a:r>
          </a:p>
          <a:p>
            <a:r>
              <a:rPr lang="hi-IN" sz="1800" dirty="0" smtClean="0"/>
              <a:t>विधा-व्यथा </a:t>
            </a:r>
          </a:p>
          <a:p>
            <a:r>
              <a:rPr lang="hi-IN" sz="1800" dirty="0" smtClean="0"/>
              <a:t>जोग-योग </a:t>
            </a:r>
          </a:p>
          <a:p>
            <a:r>
              <a:rPr lang="hi-IN" sz="1800" dirty="0" smtClean="0"/>
              <a:t>बिरह-वियोग </a:t>
            </a:r>
          </a:p>
          <a:p>
            <a:r>
              <a:rPr lang="hi-IN" sz="1800" dirty="0" smtClean="0"/>
              <a:t>दही-जली </a:t>
            </a:r>
          </a:p>
          <a:p>
            <a:r>
              <a:rPr lang="hi-IN" sz="1800" dirty="0" smtClean="0"/>
              <a:t>हतीं-थी </a:t>
            </a:r>
          </a:p>
          <a:p>
            <a:r>
              <a:rPr lang="hi-IN" sz="1800" dirty="0" smtClean="0"/>
              <a:t>गुहारि-रक्षा के लिए पुकारना </a:t>
            </a:r>
          </a:p>
          <a:p>
            <a:r>
              <a:rPr lang="hi-IN" sz="1800" dirty="0" smtClean="0"/>
              <a:t>जितहिं तै- जहाँ से </a:t>
            </a:r>
          </a:p>
          <a:p>
            <a:r>
              <a:rPr lang="hi-IN" sz="1800" dirty="0" smtClean="0"/>
              <a:t>उत तै-वहाँ से </a:t>
            </a:r>
          </a:p>
          <a:p>
            <a:r>
              <a:rPr lang="hi-IN" sz="1800" dirty="0" smtClean="0"/>
              <a:t>धार-योग की धारा </a:t>
            </a:r>
          </a:p>
          <a:p>
            <a:r>
              <a:rPr lang="hi-IN" sz="1800" dirty="0" smtClean="0"/>
              <a:t>धीरज-धैर्य </a:t>
            </a:r>
          </a:p>
          <a:p>
            <a:r>
              <a:rPr lang="hi-IN" sz="1800" dirty="0" smtClean="0"/>
              <a:t>धरहिं –धारण करना </a:t>
            </a:r>
          </a:p>
          <a:p>
            <a:r>
              <a:rPr lang="hi-IN" sz="1800" dirty="0" smtClean="0"/>
              <a:t>मरजादा-मर्यादा, प्रतिष्ठा </a:t>
            </a:r>
          </a:p>
          <a:p>
            <a:r>
              <a:rPr lang="hi-IN" sz="1800" dirty="0" smtClean="0"/>
              <a:t>लाही-नही रखी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 fontScale="90000"/>
          </a:bodyPr>
          <a:lstStyle/>
          <a:p>
            <a:pPr algn="ctr"/>
            <a:r>
              <a:rPr lang="hi-IN" sz="4000" u="sng" dirty="0" smtClean="0">
                <a:solidFill>
                  <a:srgbClr val="FF0000"/>
                </a:solidFill>
              </a:rPr>
              <a:t>पाठ-</a:t>
            </a:r>
            <a:r>
              <a:rPr lang="en-US" sz="4000" u="sng" dirty="0" smtClean="0">
                <a:solidFill>
                  <a:srgbClr val="FF0000"/>
                </a:solidFill>
              </a:rPr>
              <a:t>2 </a:t>
            </a:r>
            <a:r>
              <a:rPr lang="hi-IN" sz="4000" u="sng" dirty="0" smtClean="0">
                <a:solidFill>
                  <a:srgbClr val="FF0000"/>
                </a:solidFill>
              </a:rPr>
              <a:t>पद (सूरदास)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465136"/>
          </a:xfrm>
        </p:spPr>
        <p:txBody>
          <a:bodyPr>
            <a:normAutofit lnSpcReduction="10000"/>
          </a:bodyPr>
          <a:lstStyle/>
          <a:p>
            <a:r>
              <a:rPr lang="hi-IN" sz="1800" dirty="0" smtClean="0"/>
              <a:t>हरि-भगवान कृष्ण </a:t>
            </a:r>
          </a:p>
          <a:p>
            <a:r>
              <a:rPr lang="hi-IN" sz="1800" dirty="0" smtClean="0"/>
              <a:t>हारिल-एक पक्षी </a:t>
            </a:r>
          </a:p>
          <a:p>
            <a:r>
              <a:rPr lang="hi-IN" sz="1800" dirty="0" smtClean="0"/>
              <a:t>लकरी- लकड़ी </a:t>
            </a:r>
          </a:p>
          <a:p>
            <a:r>
              <a:rPr lang="hi-IN" sz="1800" dirty="0" smtClean="0"/>
              <a:t>कर्म- कार्य</a:t>
            </a:r>
          </a:p>
          <a:p>
            <a:r>
              <a:rPr lang="hi-IN" sz="1800" dirty="0" smtClean="0"/>
              <a:t>नन्द-नंदन-कृष्ण </a:t>
            </a:r>
          </a:p>
          <a:p>
            <a:r>
              <a:rPr lang="hi-IN" sz="1800" dirty="0" smtClean="0"/>
              <a:t>उर-ह्रदय </a:t>
            </a:r>
          </a:p>
          <a:p>
            <a:r>
              <a:rPr lang="hi-IN" sz="1800" dirty="0" smtClean="0"/>
              <a:t>पकरी-पकड़ना </a:t>
            </a:r>
          </a:p>
          <a:p>
            <a:r>
              <a:rPr lang="hi-IN" sz="1800" dirty="0" smtClean="0"/>
              <a:t>निसि-रात </a:t>
            </a:r>
          </a:p>
          <a:p>
            <a:r>
              <a:rPr lang="hi-IN" sz="1800" dirty="0" smtClean="0"/>
              <a:t>कान्ह-कान्ह-कृष्ण </a:t>
            </a:r>
          </a:p>
          <a:p>
            <a:r>
              <a:rPr lang="hi-IN" sz="1800" dirty="0" smtClean="0"/>
              <a:t>जक री-रटते रहना </a:t>
            </a:r>
          </a:p>
          <a:p>
            <a:r>
              <a:rPr lang="hi-IN" sz="1800" dirty="0" smtClean="0"/>
              <a:t>जोग-योग संदेश </a:t>
            </a:r>
          </a:p>
          <a:p>
            <a:r>
              <a:rPr lang="hi-IN" sz="1800" dirty="0" smtClean="0"/>
              <a:t>करुई-कड़वी</a:t>
            </a:r>
          </a:p>
          <a:p>
            <a:r>
              <a:rPr lang="hi-IN" sz="1800" dirty="0" smtClean="0"/>
              <a:t>सु-वह</a:t>
            </a:r>
          </a:p>
          <a:p>
            <a:r>
              <a:rPr lang="hi-IN" sz="1800" dirty="0" smtClean="0"/>
              <a:t>व्याधि-रोग, बिमारी </a:t>
            </a:r>
          </a:p>
          <a:p>
            <a:r>
              <a:rPr lang="hi-IN" sz="1800" dirty="0" smtClean="0"/>
              <a:t>तिनहिं-उन्हें </a:t>
            </a:r>
          </a:p>
          <a:p>
            <a:r>
              <a:rPr lang="hi-IN" sz="1800" dirty="0" smtClean="0"/>
              <a:t>मन चकरी- मन रूपी चक्र    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pPr algn="ctr"/>
            <a:r>
              <a:rPr lang="hi-IN" sz="3600" u="sng" dirty="0" smtClean="0">
                <a:solidFill>
                  <a:srgbClr val="FF0000"/>
                </a:solidFill>
              </a:rPr>
              <a:t>पाठ-</a:t>
            </a:r>
            <a:r>
              <a:rPr lang="en-US" sz="3600" u="sng" dirty="0" smtClean="0">
                <a:solidFill>
                  <a:srgbClr val="FF0000"/>
                </a:solidFill>
              </a:rPr>
              <a:t>2 </a:t>
            </a:r>
            <a:r>
              <a:rPr lang="hi-IN" sz="3600" u="sng" dirty="0" smtClean="0">
                <a:solidFill>
                  <a:srgbClr val="FF0000"/>
                </a:solidFill>
              </a:rPr>
              <a:t>पद (सूरदास)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>
            <a:normAutofit/>
          </a:bodyPr>
          <a:lstStyle/>
          <a:p>
            <a:r>
              <a:rPr lang="hi-IN" sz="1800" dirty="0" smtClean="0"/>
              <a:t>पढ़ी-आए-पढ़कर आए हैं </a:t>
            </a:r>
          </a:p>
          <a:p>
            <a:r>
              <a:rPr lang="hi-IN" sz="1800" dirty="0" smtClean="0"/>
              <a:t>मधुकर-भ्रमर, भौंरा, यहाँ उद्धव </a:t>
            </a:r>
          </a:p>
          <a:p>
            <a:r>
              <a:rPr lang="hi-IN" sz="1800" dirty="0" smtClean="0"/>
              <a:t>हुते-थे</a:t>
            </a:r>
          </a:p>
          <a:p>
            <a:r>
              <a:rPr lang="hi-IN" sz="1800" dirty="0" smtClean="0"/>
              <a:t>पठाए-भेजे </a:t>
            </a:r>
          </a:p>
          <a:p>
            <a:r>
              <a:rPr lang="hi-IN" sz="1800" dirty="0" smtClean="0"/>
              <a:t>आगे के-पहले के</a:t>
            </a:r>
          </a:p>
          <a:p>
            <a:r>
              <a:rPr lang="hi-IN" sz="1800" dirty="0" smtClean="0"/>
              <a:t>पर हित- दुसरे की भलाई </a:t>
            </a:r>
          </a:p>
          <a:p>
            <a:r>
              <a:rPr lang="hi-IN" sz="1800" dirty="0" smtClean="0"/>
              <a:t>डोलत धाए-दौड़ते फिरते थे </a:t>
            </a:r>
          </a:p>
          <a:p>
            <a:r>
              <a:rPr lang="hi-IN" sz="1800" dirty="0" smtClean="0"/>
              <a:t>फेर पैइहैं-फिर से पा लेगी </a:t>
            </a:r>
          </a:p>
          <a:p>
            <a:r>
              <a:rPr lang="hi-IN" sz="1800" dirty="0" smtClean="0"/>
              <a:t>अनीति-अन्याय </a:t>
            </a:r>
          </a:p>
          <a:p>
            <a:r>
              <a:rPr lang="hi-IN" sz="1800" dirty="0" smtClean="0"/>
              <a:t>आपुन-स्वयं </a:t>
            </a:r>
          </a:p>
          <a:p>
            <a:r>
              <a:rPr lang="hi-IN" sz="1800" dirty="0" smtClean="0"/>
              <a:t>जे-जो</a:t>
            </a:r>
          </a:p>
          <a:p>
            <a:r>
              <a:rPr lang="hi-IN" sz="1800" dirty="0" smtClean="0"/>
              <a:t>जाहिं सताए-सताये जाना </a:t>
            </a:r>
          </a:p>
          <a:p>
            <a:r>
              <a:rPr lang="hi-IN" sz="1800" dirty="0" smtClean="0"/>
              <a:t>   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304800"/>
            <a:ext cx="7543800" cy="615093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hi-IN" sz="11200" dirty="0" smtClean="0"/>
          </a:p>
          <a:p>
            <a:pPr algn="ctr">
              <a:buNone/>
            </a:pPr>
            <a:r>
              <a:rPr lang="hi-IN" sz="11200" b="1" u="sng" dirty="0" smtClean="0">
                <a:solidFill>
                  <a:srgbClr val="FF0000"/>
                </a:solidFill>
              </a:rPr>
              <a:t>पाठ-</a:t>
            </a:r>
            <a:r>
              <a:rPr lang="en-US" sz="11200" b="1" u="sng" dirty="0" smtClean="0">
                <a:solidFill>
                  <a:srgbClr val="FF0000"/>
                </a:solidFill>
              </a:rPr>
              <a:t>2 </a:t>
            </a:r>
            <a:r>
              <a:rPr lang="hi-IN" sz="11200" b="1" u="sng" dirty="0" smtClean="0">
                <a:solidFill>
                  <a:srgbClr val="FF0000"/>
                </a:solidFill>
              </a:rPr>
              <a:t>पद (सूरदास) </a:t>
            </a:r>
            <a:endParaRPr lang="hi-IN" sz="12800" b="1" u="sng" dirty="0" smtClean="0"/>
          </a:p>
          <a:p>
            <a:pPr>
              <a:buNone/>
            </a:pPr>
            <a:r>
              <a:rPr lang="hi-IN" sz="11200" dirty="0" smtClean="0">
                <a:solidFill>
                  <a:srgbClr val="000066"/>
                </a:solidFill>
              </a:rPr>
              <a:t>यह विडियो देखें :-</a:t>
            </a:r>
            <a:r>
              <a:rPr lang="en-US" sz="11200" dirty="0" smtClean="0">
                <a:solidFill>
                  <a:srgbClr val="000066"/>
                </a:solidFill>
              </a:rPr>
              <a:t>  </a:t>
            </a:r>
            <a:endParaRPr lang="hi-IN" sz="112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US" sz="11200" dirty="0" smtClean="0"/>
          </a:p>
          <a:p>
            <a:pPr>
              <a:buNone/>
            </a:pPr>
            <a:r>
              <a:rPr lang="en-US" sz="9600" dirty="0" smtClean="0">
                <a:solidFill>
                  <a:srgbClr val="000066"/>
                </a:solidFill>
              </a:rPr>
              <a:t>https://www.youtube.com/watch?v=7TzHrl6RR4M</a:t>
            </a:r>
            <a:endParaRPr lang="hi-IN" sz="96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hi-IN" sz="9600" dirty="0" smtClean="0"/>
          </a:p>
          <a:p>
            <a:pPr>
              <a:buNone/>
            </a:pPr>
            <a:r>
              <a:rPr lang="en-US" sz="9600" dirty="0" smtClean="0">
                <a:solidFill>
                  <a:srgbClr val="000099"/>
                </a:solidFill>
              </a:rPr>
              <a:t>https://www.youtube.com/watch?v=VXA6pe6ojic</a:t>
            </a:r>
            <a:endParaRPr lang="hi-IN" sz="9600" dirty="0" smtClean="0">
              <a:solidFill>
                <a:srgbClr val="000099"/>
              </a:solidFill>
            </a:endParaRPr>
          </a:p>
          <a:p>
            <a:pPr>
              <a:buNone/>
            </a:pPr>
            <a:r>
              <a:rPr lang="hi-IN" sz="9600" dirty="0" smtClean="0">
                <a:solidFill>
                  <a:srgbClr val="000099"/>
                </a:solidFill>
              </a:rPr>
              <a:t> </a:t>
            </a:r>
            <a:r>
              <a:rPr lang="en-US" sz="9600" dirty="0" smtClean="0">
                <a:solidFill>
                  <a:srgbClr val="000099"/>
                </a:solidFill>
              </a:rPr>
              <a:t>     </a:t>
            </a:r>
            <a:endParaRPr lang="hi-IN" sz="8000" dirty="0" smtClean="0">
              <a:solidFill>
                <a:srgbClr val="000099"/>
              </a:solidFill>
            </a:endParaRPr>
          </a:p>
          <a:p>
            <a:pPr>
              <a:buNone/>
            </a:pPr>
            <a:r>
              <a:rPr lang="en-US" sz="8800" dirty="0" smtClean="0">
                <a:solidFill>
                  <a:srgbClr val="000099"/>
                </a:solidFill>
              </a:rPr>
              <a:t> </a:t>
            </a:r>
          </a:p>
          <a:p>
            <a:pPr>
              <a:buNone/>
            </a:pPr>
            <a:r>
              <a:rPr lang="hi-IN" sz="11200" dirty="0" smtClean="0">
                <a:solidFill>
                  <a:srgbClr val="000099"/>
                </a:solidFill>
              </a:rPr>
              <a:t>प्रश्नोत्तर के लिए :-</a:t>
            </a:r>
          </a:p>
          <a:p>
            <a:pPr>
              <a:buNone/>
            </a:pPr>
            <a:endParaRPr lang="hi-IN" sz="11200" dirty="0" smtClean="0">
              <a:solidFill>
                <a:srgbClr val="000099"/>
              </a:solidFill>
            </a:endParaRPr>
          </a:p>
          <a:p>
            <a:pPr>
              <a:buNone/>
            </a:pPr>
            <a:r>
              <a:rPr lang="en-US" sz="9600" dirty="0" smtClean="0">
                <a:solidFill>
                  <a:srgbClr val="000099"/>
                </a:solidFill>
              </a:rPr>
              <a:t>https://www.youtube.com/watch?v=g0fFEhmIDyc</a:t>
            </a:r>
          </a:p>
          <a:p>
            <a:pPr>
              <a:buNone/>
            </a:pPr>
            <a:endParaRPr lang="en-US" sz="9600" dirty="0" smtClean="0">
              <a:solidFill>
                <a:srgbClr val="000099"/>
              </a:solidFill>
            </a:endParaRPr>
          </a:p>
          <a:p>
            <a:pPr>
              <a:buNone/>
            </a:pPr>
            <a:r>
              <a:rPr lang="hi-IN" sz="9600" dirty="0" smtClean="0">
                <a:solidFill>
                  <a:srgbClr val="000099"/>
                </a:solidFill>
              </a:rPr>
              <a:t>सौजन्य से :- हिंदी विभाग </a:t>
            </a:r>
            <a:endParaRPr lang="en-US" sz="9600" dirty="0" smtClean="0">
              <a:solidFill>
                <a:srgbClr val="000099"/>
              </a:solidFill>
            </a:endParaRPr>
          </a:p>
          <a:p>
            <a:pPr algn="ctr">
              <a:buNone/>
            </a:pPr>
            <a:endParaRPr lang="en-US" sz="11200" dirty="0" smtClean="0"/>
          </a:p>
          <a:p>
            <a:pPr algn="ctr">
              <a:buNone/>
            </a:pPr>
            <a:endParaRPr lang="en-US" sz="11200" dirty="0" smtClean="0"/>
          </a:p>
          <a:p>
            <a:pPr algn="ctr">
              <a:buNone/>
            </a:pPr>
            <a:endParaRPr lang="en-US" sz="11200" dirty="0" smtClean="0"/>
          </a:p>
          <a:p>
            <a:pPr algn="ctr">
              <a:buNone/>
            </a:pPr>
            <a:endParaRPr lang="en-US" sz="11200" dirty="0" smtClean="0"/>
          </a:p>
          <a:p>
            <a:pPr algn="just">
              <a:buNone/>
            </a:pPr>
            <a:endParaRPr lang="hi-IN" sz="11200" dirty="0" smtClean="0"/>
          </a:p>
          <a:p>
            <a:pPr algn="just">
              <a:buNone/>
            </a:pPr>
            <a:r>
              <a:rPr lang="hi-IN" sz="11200" dirty="0" smtClean="0"/>
              <a:t>  </a:t>
            </a:r>
            <a:endParaRPr lang="hi-IN" sz="11200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hi-IN" sz="11200" u="sng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hi-IN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239000" cy="762000"/>
          </a:xfrm>
        </p:spPr>
        <p:txBody>
          <a:bodyPr>
            <a:normAutofit/>
          </a:bodyPr>
          <a:lstStyle/>
          <a:p>
            <a:pPr algn="ctr"/>
            <a:r>
              <a:rPr lang="hi-IN" sz="4000" u="sng" dirty="0" smtClean="0">
                <a:solidFill>
                  <a:srgbClr val="FF0000"/>
                </a:solidFill>
              </a:rPr>
              <a:t>पाठ-</a:t>
            </a:r>
            <a:r>
              <a:rPr lang="en-US" sz="4000" u="sng" dirty="0" smtClean="0">
                <a:solidFill>
                  <a:srgbClr val="FF0000"/>
                </a:solidFill>
              </a:rPr>
              <a:t>2 </a:t>
            </a:r>
            <a:r>
              <a:rPr lang="hi-IN" sz="4000" u="sng" dirty="0" smtClean="0">
                <a:solidFill>
                  <a:srgbClr val="FF0000"/>
                </a:solidFill>
              </a:rPr>
              <a:t>पद (सूरदास)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49530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hi-IN" sz="3400" u="sng" dirty="0" smtClean="0"/>
              <a:t>गृहकार्य</a:t>
            </a:r>
          </a:p>
          <a:p>
            <a:pPr>
              <a:buNone/>
            </a:pPr>
            <a:r>
              <a:rPr lang="en-US" sz="2900" dirty="0" err="1" smtClean="0"/>
              <a:t>i</a:t>
            </a:r>
            <a:r>
              <a:rPr lang="en-US" sz="2900" dirty="0" smtClean="0"/>
              <a:t>) </a:t>
            </a:r>
            <a:r>
              <a:rPr lang="hi-IN" sz="2900" dirty="0" smtClean="0"/>
              <a:t>गोपियों द्वारा उद्धव को भाग्यवान कहने में क्या व्यंग्य निहित है?</a:t>
            </a:r>
          </a:p>
          <a:p>
            <a:pPr>
              <a:buNone/>
            </a:pPr>
            <a:r>
              <a:rPr lang="en-US" sz="2900" dirty="0" smtClean="0"/>
              <a:t>ii) </a:t>
            </a:r>
            <a:r>
              <a:rPr lang="hi-IN" sz="2900" dirty="0" smtClean="0"/>
              <a:t>उद्धव के व्यवहार की तुलना किस-किस से की गई है?</a:t>
            </a:r>
          </a:p>
          <a:p>
            <a:pPr>
              <a:buNone/>
            </a:pPr>
            <a:r>
              <a:rPr lang="en-US" sz="2900" dirty="0" smtClean="0"/>
              <a:t>iii)</a:t>
            </a:r>
            <a:r>
              <a:rPr lang="hi-IN" sz="2900" dirty="0" smtClean="0"/>
              <a:t> गोपियों ने किन-किन उदाहरणों से उद्धव को उलाहना दिया है?</a:t>
            </a:r>
          </a:p>
          <a:p>
            <a:pPr>
              <a:buNone/>
            </a:pPr>
            <a:r>
              <a:rPr lang="en-US" sz="2900" dirty="0" smtClean="0"/>
              <a:t>iv) </a:t>
            </a:r>
            <a:r>
              <a:rPr lang="hi-IN" sz="2900" dirty="0" smtClean="0"/>
              <a:t>‘मरजादा न लही’ के माध्यम से किस मर्यादा की बात कही है?</a:t>
            </a:r>
            <a:r>
              <a:rPr lang="en-US" sz="2900" dirty="0" smtClean="0"/>
              <a:t> </a:t>
            </a:r>
            <a:endParaRPr lang="hi-IN" sz="2900" dirty="0" smtClean="0"/>
          </a:p>
          <a:p>
            <a:pPr>
              <a:buNone/>
            </a:pPr>
            <a:r>
              <a:rPr lang="en-US" sz="2900" dirty="0" smtClean="0"/>
              <a:t>v) </a:t>
            </a:r>
            <a:r>
              <a:rPr lang="hi-IN" sz="2900" dirty="0" smtClean="0"/>
              <a:t>गोपियों के अनुसार राजा का क्या धर्म होना चाहिए?</a:t>
            </a:r>
          </a:p>
          <a:p>
            <a:pPr>
              <a:buNone/>
            </a:pPr>
            <a:r>
              <a:rPr lang="en-US" sz="2900" dirty="0" smtClean="0"/>
              <a:t>vi)</a:t>
            </a:r>
            <a:r>
              <a:rPr lang="hi-IN" sz="2900" dirty="0" smtClean="0"/>
              <a:t> गोपियाँ योग संदेश को कैसे लोगों के लिए उपयुक्त मानती है? </a:t>
            </a:r>
          </a:p>
          <a:p>
            <a:pPr>
              <a:buNone/>
            </a:pPr>
            <a:r>
              <a:rPr lang="en-US" sz="2900" dirty="0" smtClean="0"/>
              <a:t>Vii)</a:t>
            </a:r>
            <a:r>
              <a:rPr lang="hi-IN" sz="2900" dirty="0" smtClean="0"/>
              <a:t> कवि सूरदास की जीवनी को संक्षेप में लिखिए</a:t>
            </a:r>
            <a:r>
              <a:rPr lang="en-US" sz="2900" dirty="0" smtClean="0"/>
              <a:t> I</a:t>
            </a:r>
            <a:r>
              <a:rPr lang="hi-IN" sz="2900" dirty="0" smtClean="0"/>
              <a:t> 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hi-IN" sz="3400" dirty="0" smtClean="0"/>
          </a:p>
          <a:p>
            <a:pPr>
              <a:buNone/>
            </a:pPr>
            <a:endParaRPr lang="hi-IN" sz="3400" dirty="0" smtClean="0"/>
          </a:p>
          <a:p>
            <a:pPr>
              <a:buNone/>
            </a:pPr>
            <a:r>
              <a:rPr lang="hi-IN" sz="3400" dirty="0" smtClean="0"/>
              <a:t>सौजैन्य से :- (हिंदी विभाग) </a:t>
            </a:r>
          </a:p>
          <a:p>
            <a:pPr algn="r">
              <a:buNone/>
            </a:pPr>
            <a:r>
              <a:rPr lang="hi-IN" sz="3400" dirty="0" smtClean="0"/>
              <a:t>धन्यवाद !</a:t>
            </a:r>
            <a:r>
              <a:rPr lang="hi-IN" sz="9600" u="sng" dirty="0" smtClean="0"/>
              <a:t> 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781</TotalTime>
  <Words>702</Words>
  <Application>Microsoft Office PowerPoint</Application>
  <PresentationFormat>On-screen Show (4:3)</PresentationFormat>
  <Paragraphs>126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Slide 1</vt:lpstr>
      <vt:lpstr>पाठ-2 पद (सूरदास) </vt:lpstr>
      <vt:lpstr>पाठ-2 पद (सूरदास) </vt:lpstr>
      <vt:lpstr>पाठ-2 पद (सूरदास) </vt:lpstr>
      <vt:lpstr>पाठ-2 पद (सूरदास) </vt:lpstr>
      <vt:lpstr>पाठ-2 पद (सूरदास) </vt:lpstr>
      <vt:lpstr>पाठ-2 पद (सूरदास) </vt:lpstr>
      <vt:lpstr> </vt:lpstr>
      <vt:lpstr>पाठ-2 पद (सूरदास)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97</cp:revision>
  <dcterms:created xsi:type="dcterms:W3CDTF">2006-08-16T00:00:00Z</dcterms:created>
  <dcterms:modified xsi:type="dcterms:W3CDTF">2020-04-17T16:38:32Z</dcterms:modified>
</cp:coreProperties>
</file>